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9486"/>
    <a:srgbClr val="393568"/>
    <a:srgbClr val="4A57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4927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 descr="Arrow: Counter-clockwise curve with solid fill">
            <a:extLst>
              <a:ext uri="{FF2B5EF4-FFF2-40B4-BE49-F238E27FC236}">
                <a16:creationId xmlns:a16="http://schemas.microsoft.com/office/drawing/2014/main" id="{511F1F96-F25E-EE14-DF70-DFEAD857F4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4537824">
            <a:off x="1329427" y="4966420"/>
            <a:ext cx="914400" cy="914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9AB1B8-91BD-8F12-987E-A2C57358BF93}"/>
              </a:ext>
            </a:extLst>
          </p:cNvPr>
          <p:cNvSpPr txBox="1"/>
          <p:nvPr userDrawn="1"/>
        </p:nvSpPr>
        <p:spPr>
          <a:xfrm>
            <a:off x="362046" y="5098167"/>
            <a:ext cx="13854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2948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Right click and save picture</a:t>
            </a:r>
          </a:p>
        </p:txBody>
      </p:sp>
    </p:spTree>
    <p:extLst>
      <p:ext uri="{BB962C8B-B14F-4D97-AF65-F5344CB8AC3E}">
        <p14:creationId xmlns:p14="http://schemas.microsoft.com/office/powerpoint/2010/main" val="171616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A4C6E-3BCF-8F8F-782E-44DB1D7A9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D1C5A0-636E-8A84-9478-7E88B2288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C92981-9F86-7E18-559F-BC3B5B085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8DAAB-4D25-444C-89A6-A96A9F73469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CF142-005A-8A4A-2CA7-071B717B3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6B15A7-1750-4EAA-E9EA-28841C244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DD623-1A2E-4D63-9C39-FA5DA19C2B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581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CDB5-A62F-383D-B5FF-36494B2FC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D1AF0-AFE7-897D-B3DE-CCA0A2663E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51B804-A318-3D9B-FD5B-F75337B2D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C417CA-D49B-F993-A252-7FA44D460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8DAAB-4D25-444C-89A6-A96A9F73469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BEE428-970A-687F-B367-7007BF160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FF0716-747D-9E5D-F41C-5A2D83C6F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DD623-1A2E-4D63-9C39-FA5DA19C2B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4202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BBF86-68CA-62F8-D60F-6FD12882D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D7CD70-4EF4-FCC7-AC69-FB41DEE311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859BF7-6D5B-8FBB-45D2-B62E46E382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7624E5-CCF3-D0AE-60B9-5BFD45C739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5A60CF-B35E-AF12-A00A-BDD1437B8C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7E9FBF-CD09-2632-5D3C-9A87E764B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8DAAB-4D25-444C-89A6-A96A9F73469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75F2A4-4CC3-1D23-B5CB-677866A2B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BB4913-7FFE-DAEC-2B4F-148D6180D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DD623-1A2E-4D63-9C39-FA5DA19C2B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5072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2D3CD-05A8-35A8-A39C-B4ACFB40B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231CDC-A973-499A-9502-81429F607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8DAAB-4D25-444C-89A6-A96A9F73469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85BDE-F4DA-0FA8-721D-A22A21299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F1479D-8C65-7BF8-470F-225549D5B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DD623-1A2E-4D63-9C39-FA5DA19C2B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1960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9ADF06-C9E2-FB9D-5BAC-B3E6A88B6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8DAAB-4D25-444C-89A6-A96A9F73469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00875A-DAC0-D300-DF89-66E6569F1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FE45AE-7ACF-FCFC-CB0A-43D49CBC4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DD623-1A2E-4D63-9C39-FA5DA19C2B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71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AAB8C-62AB-0345-289E-479CF7097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DA966-A568-929A-7B49-89EDEDAE3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139444-DDBC-B232-C001-A1831C8803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542D00-5078-D45E-698E-A02936172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8DAAB-4D25-444C-89A6-A96A9F73469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B88877-8BAD-6189-B45F-2EFB1D88D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36C89B-2DA7-5282-4CA5-DE0599694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DD623-1A2E-4D63-9C39-FA5DA19C2B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5884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13859-F465-418E-111C-B38BF3EBB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E2B93-0421-B0E2-DCCA-8E8F6FF898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CECF6A-9029-9C80-396F-E47CD42AEE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942FE0-2D24-D083-6166-E0D5A3469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8DAAB-4D25-444C-89A6-A96A9F73469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4BD699-2F7C-46FB-7F4E-7420AF4EE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D56ABF-AB7B-3704-A118-4567FD868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DD623-1A2E-4D63-9C39-FA5DA19C2B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6488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57653-21EF-7712-86EA-19C5667EA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1A29AA-8FFE-B1E4-EDDD-5195AF6C5A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8D52EE-8B24-C847-DD51-BEF0C60B3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8DAAB-4D25-444C-89A6-A96A9F73469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648663-D305-914C-08E9-443E77A15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539845-CE1A-8EA5-1A4D-C26BCD2A7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DD623-1A2E-4D63-9C39-FA5DA19C2B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0003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89F6DC-E3F1-E7FF-3DBD-48CCE64033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6A96DE-9DAA-2771-399D-E8F995F542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C1E8F9-D198-6F9D-90C7-F4A2366FB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8DAAB-4D25-444C-89A6-A96A9F73469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942085-C77F-8106-5ED0-06C934335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00BC4-C2CD-85DA-1E06-854A4709F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DD623-1A2E-4D63-9C39-FA5DA19C2B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2850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24C072-C158-BEDC-8CB6-69101A169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CE6037-C40E-D4D3-3F2B-BC6A6C9592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1A312A-AABB-C94C-2E17-BE47FFB570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98DAAB-4D25-444C-89A6-A96A9F734698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6D0D02-27E2-C49B-5C5A-7C6B02A11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0BAB1-0DEF-2412-9197-58B8E42EBE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5DD623-1A2E-4D63-9C39-FA5DA19C2B81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Purple text on a black background&#10;&#10;Description automatically generated">
            <a:extLst>
              <a:ext uri="{FF2B5EF4-FFF2-40B4-BE49-F238E27FC236}">
                <a16:creationId xmlns:a16="http://schemas.microsoft.com/office/drawing/2014/main" id="{03706D10-E8CC-B038-A654-C3E12C50AA7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528" y="5758806"/>
            <a:ext cx="2494472" cy="836314"/>
          </a:xfrm>
          <a:prstGeom prst="rect">
            <a:avLst/>
          </a:prstGeom>
        </p:spPr>
      </p:pic>
      <p:pic>
        <p:nvPicPr>
          <p:cNvPr id="10" name="Picture 9" descr="A logo of a company&#10;&#10;Description automatically generated">
            <a:extLst>
              <a:ext uri="{FF2B5EF4-FFF2-40B4-BE49-F238E27FC236}">
                <a16:creationId xmlns:a16="http://schemas.microsoft.com/office/drawing/2014/main" id="{D7DB7E96-0C34-3DF4-E89B-CBCAA03481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3" b="24214"/>
          <a:stretch/>
        </p:blipFill>
        <p:spPr>
          <a:xfrm>
            <a:off x="7407348" y="5773738"/>
            <a:ext cx="1859685" cy="80645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4F5F60-AD59-1AA0-A551-E5140076F59D}"/>
              </a:ext>
            </a:extLst>
          </p:cNvPr>
          <p:cNvSpPr/>
          <p:nvPr userDrawn="1"/>
        </p:nvSpPr>
        <p:spPr>
          <a:xfrm>
            <a:off x="0" y="0"/>
            <a:ext cx="1947672" cy="6858000"/>
          </a:xfrm>
          <a:prstGeom prst="rect">
            <a:avLst/>
          </a:prstGeom>
          <a:solidFill>
            <a:srgbClr val="4A57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5624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93568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393568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393568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393568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93568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93568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E2BE0-58EA-0503-66E7-2B601DEA850D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783013" y="1122363"/>
            <a:ext cx="8408987" cy="1309687"/>
          </a:xfrm>
        </p:spPr>
        <p:txBody>
          <a:bodyPr>
            <a:normAutofit/>
          </a:bodyPr>
          <a:lstStyle/>
          <a:p>
            <a:r>
              <a:rPr lang="en-GB" dirty="0"/>
              <a:t>Rental scams campaign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06A018-601F-6BAE-8BC8-0757DFF72AF7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3048000" y="2601913"/>
            <a:ext cx="9144000" cy="1654175"/>
          </a:xfrm>
        </p:spPr>
        <p:txBody>
          <a:bodyPr/>
          <a:lstStyle/>
          <a:p>
            <a:r>
              <a:rPr lang="en-GB" dirty="0"/>
              <a:t>Social media pack</a:t>
            </a:r>
          </a:p>
          <a:p>
            <a:endParaRPr lang="en-GB" dirty="0"/>
          </a:p>
          <a:p>
            <a:r>
              <a:rPr lang="en-GB" dirty="0"/>
              <a:t>#MeetTheLandlord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40C2D3-5EB1-0799-68F8-F38EC17D97F5}"/>
              </a:ext>
            </a:extLst>
          </p:cNvPr>
          <p:cNvSpPr/>
          <p:nvPr/>
        </p:nvSpPr>
        <p:spPr>
          <a:xfrm>
            <a:off x="0" y="0"/>
            <a:ext cx="1947672" cy="6858000"/>
          </a:xfrm>
          <a:prstGeom prst="rect">
            <a:avLst/>
          </a:prstGeom>
          <a:solidFill>
            <a:srgbClr val="4A57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7338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306A018-601F-6BAE-8BC8-0757DFF72AF7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2066544" y="241967"/>
            <a:ext cx="9852660" cy="5244433"/>
          </a:xfrm>
        </p:spPr>
        <p:txBody>
          <a:bodyPr>
            <a:noAutofit/>
          </a:bodyPr>
          <a:lstStyle/>
          <a:p>
            <a:pPr algn="l"/>
            <a:r>
              <a:rPr lang="en-GB" sz="3600" b="1" dirty="0"/>
              <a:t>Rental Scams Social Media Campaign</a:t>
            </a:r>
          </a:p>
          <a:p>
            <a:pPr algn="l"/>
            <a:endParaRPr lang="en-GB" sz="1000" dirty="0"/>
          </a:p>
          <a:p>
            <a:pPr algn="l"/>
            <a:r>
              <a:rPr lang="en-GB" dirty="0"/>
              <a:t>The Chartered Trading Standards Institute Consumer Empowerment Alliance and Consumer Friend have launched a new campaign warning consumers of the dangers of rental scams.  Action Fraud reports the average rental scam victim in the UK loses £1,400. </a:t>
            </a:r>
          </a:p>
          <a:p>
            <a:pPr algn="l"/>
            <a:endParaRPr lang="en-GB" sz="1000" dirty="0"/>
          </a:p>
          <a:p>
            <a:pPr algn="l"/>
            <a:r>
              <a:rPr lang="en-GB" dirty="0"/>
              <a:t>We are hoping you will support the campaign with the below information and draft social media posts over the course of July and August.</a:t>
            </a:r>
          </a:p>
          <a:p>
            <a:pPr algn="l"/>
            <a:endParaRPr lang="en-GB" sz="1000" dirty="0"/>
          </a:p>
          <a:p>
            <a:pPr algn="l"/>
            <a:r>
              <a:rPr lang="en-GB" dirty="0"/>
              <a:t>Hashtags to use:</a:t>
            </a:r>
          </a:p>
          <a:p>
            <a:pPr algn="l"/>
            <a:r>
              <a:rPr lang="en-GB" dirty="0"/>
              <a:t>#ScamAware #RentalScams #NoMoneyUpfront #MeetTheLandlord</a:t>
            </a:r>
          </a:p>
          <a:p>
            <a:pPr algn="l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40C2D3-5EB1-0799-68F8-F38EC17D97F5}"/>
              </a:ext>
            </a:extLst>
          </p:cNvPr>
          <p:cNvSpPr/>
          <p:nvPr/>
        </p:nvSpPr>
        <p:spPr>
          <a:xfrm>
            <a:off x="0" y="0"/>
            <a:ext cx="1947672" cy="6858000"/>
          </a:xfrm>
          <a:prstGeom prst="rect">
            <a:avLst/>
          </a:prstGeom>
          <a:solidFill>
            <a:srgbClr val="4A57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358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306A018-601F-6BAE-8BC8-0757DFF72AF7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2066544" y="241967"/>
            <a:ext cx="9852660" cy="6317859"/>
          </a:xfrm>
        </p:spPr>
        <p:txBody>
          <a:bodyPr>
            <a:noAutofit/>
          </a:bodyPr>
          <a:lstStyle/>
          <a:p>
            <a:pPr algn="l"/>
            <a:r>
              <a:rPr lang="en-GB" sz="3600" b="1" dirty="0"/>
              <a:t>Rental Scams Social Media Campaign</a:t>
            </a:r>
            <a:endParaRPr lang="en-GB" dirty="0"/>
          </a:p>
          <a:p>
            <a:pPr algn="l"/>
            <a:r>
              <a:rPr lang="en-GB" dirty="0"/>
              <a:t>Key information:</a:t>
            </a:r>
          </a:p>
          <a:p>
            <a:pPr algn="l"/>
            <a:r>
              <a:rPr lang="en-GB" dirty="0"/>
              <a:t>Rental scams typically involve a criminal posing as a landlord or property manager to make potential renters pay money for a property that isn’t available, doesn’t exist, or isn’t theirs to rent out. These scams can occur in various ways.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b="1" dirty="0"/>
              <a:t>Phantom Rentals: </a:t>
            </a:r>
            <a:r>
              <a:rPr lang="en-GB" dirty="0"/>
              <a:t>Listings for properties that don’t exist or aren’t for rent. Criminals pull you in with attractive photos and great deals.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b="1" dirty="0"/>
              <a:t>Hijacked Ads: </a:t>
            </a:r>
            <a:r>
              <a:rPr lang="en-GB" dirty="0"/>
              <a:t>Criminals copy legitimate rental ads and change the contact details, directing inquiries to themselves instead of the rightful owner.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b="1" dirty="0"/>
              <a:t>Bait-and-Switch:</a:t>
            </a:r>
            <a:r>
              <a:rPr lang="en-GB" dirty="0"/>
              <a:t> The property advertised is unavailable, but the criminal offers a different, often inferior, property.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40C2D3-5EB1-0799-68F8-F38EC17D97F5}"/>
              </a:ext>
            </a:extLst>
          </p:cNvPr>
          <p:cNvSpPr/>
          <p:nvPr/>
        </p:nvSpPr>
        <p:spPr>
          <a:xfrm>
            <a:off x="0" y="0"/>
            <a:ext cx="1947672" cy="6858000"/>
          </a:xfrm>
          <a:prstGeom prst="rect">
            <a:avLst/>
          </a:prstGeom>
          <a:solidFill>
            <a:srgbClr val="4A57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289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306A018-601F-6BAE-8BC8-0757DFF72AF7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2066544" y="241967"/>
            <a:ext cx="9852660" cy="6317859"/>
          </a:xfrm>
        </p:spPr>
        <p:txBody>
          <a:bodyPr>
            <a:noAutofit/>
          </a:bodyPr>
          <a:lstStyle/>
          <a:p>
            <a:pPr algn="l"/>
            <a:r>
              <a:rPr lang="en-GB" sz="3600" b="1" dirty="0"/>
              <a:t>Rental Scams Social Media Campaign</a:t>
            </a:r>
            <a:endParaRPr lang="en-GB" dirty="0"/>
          </a:p>
          <a:p>
            <a:pPr algn="l"/>
            <a:endParaRPr lang="en-GB" dirty="0"/>
          </a:p>
          <a:p>
            <a:pPr algn="l"/>
            <a:endParaRPr lang="en-GB" dirty="0"/>
          </a:p>
          <a:p>
            <a:pPr algn="l"/>
            <a:r>
              <a:rPr lang="en-GB" dirty="0"/>
              <a:t>To avoid rental scams, watch out for these common warning signs: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GB" dirty="0"/>
              <a:t>Low rent: If the rent is significantly lower than other properties in the area, be cautious.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GB" dirty="0"/>
              <a:t>Upfront Payments: Be wary of landlords who ask for money upfront before seeing the property, especially if they request payment via a bank transfer, cryptocurrency, or gift cards.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GB" dirty="0"/>
              <a:t>No In-Person Meetings: Criminals often avoid face-to-face meetings.  If the "landlord" is unable or unwilling to meet you in person or show you the property, this is a warning sign.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40C2D3-5EB1-0799-68F8-F38EC17D97F5}"/>
              </a:ext>
            </a:extLst>
          </p:cNvPr>
          <p:cNvSpPr/>
          <p:nvPr/>
        </p:nvSpPr>
        <p:spPr>
          <a:xfrm>
            <a:off x="0" y="0"/>
            <a:ext cx="1947672" cy="6858000"/>
          </a:xfrm>
          <a:prstGeom prst="rect">
            <a:avLst/>
          </a:prstGeom>
          <a:solidFill>
            <a:srgbClr val="4A57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896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306A018-601F-6BAE-8BC8-0757DFF72AF7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2066544" y="241967"/>
            <a:ext cx="9852660" cy="6317859"/>
          </a:xfrm>
        </p:spPr>
        <p:txBody>
          <a:bodyPr>
            <a:noAutofit/>
          </a:bodyPr>
          <a:lstStyle/>
          <a:p>
            <a:pPr algn="l"/>
            <a:r>
              <a:rPr lang="en-GB" sz="3600" b="1" dirty="0"/>
              <a:t>Rental Scams Social Media Campaign</a:t>
            </a:r>
            <a:endParaRPr lang="en-GB" dirty="0"/>
          </a:p>
          <a:p>
            <a:pPr algn="l"/>
            <a:endParaRPr lang="en-GB" dirty="0"/>
          </a:p>
          <a:p>
            <a:pPr algn="l"/>
            <a:endParaRPr lang="en-GB" dirty="0"/>
          </a:p>
          <a:p>
            <a:pPr algn="l"/>
            <a:r>
              <a:rPr lang="en-GB" dirty="0"/>
              <a:t>To avoid rental scams, watch out for these common warning signs:</a:t>
            </a:r>
          </a:p>
          <a:p>
            <a:pPr marL="457200" indent="-457200" algn="l">
              <a:buFont typeface="+mj-lt"/>
              <a:buAutoNum type="arabicPeriod" startAt="4"/>
            </a:pPr>
            <a:r>
              <a:rPr lang="en-GB" dirty="0"/>
              <a:t>High-Pressure Tactics: Criminals may pressure you to act quickly, claiming there are other interested people or that the offer is available for a limited time only.</a:t>
            </a:r>
          </a:p>
          <a:p>
            <a:pPr marL="457200" indent="-457200" algn="l">
              <a:buFont typeface="+mj-lt"/>
              <a:buAutoNum type="arabicPeriod" startAt="4"/>
            </a:pPr>
            <a:r>
              <a:rPr lang="en-GB" dirty="0"/>
              <a:t>Incomplete or Vague Information: Legitimate listings provide detailed information. Be suspicious of ads with limited photos, vague descriptions, or typos and errors. If it’s an agent, they must belong to a redress scheme.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40C2D3-5EB1-0799-68F8-F38EC17D97F5}"/>
              </a:ext>
            </a:extLst>
          </p:cNvPr>
          <p:cNvSpPr/>
          <p:nvPr/>
        </p:nvSpPr>
        <p:spPr>
          <a:xfrm>
            <a:off x="0" y="0"/>
            <a:ext cx="1947672" cy="6858000"/>
          </a:xfrm>
          <a:prstGeom prst="rect">
            <a:avLst/>
          </a:prstGeom>
          <a:solidFill>
            <a:srgbClr val="4A57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7297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340C2D3-5EB1-0799-68F8-F38EC17D97F5}"/>
              </a:ext>
            </a:extLst>
          </p:cNvPr>
          <p:cNvSpPr/>
          <p:nvPr/>
        </p:nvSpPr>
        <p:spPr>
          <a:xfrm>
            <a:off x="0" y="0"/>
            <a:ext cx="1947672" cy="6858000"/>
          </a:xfrm>
          <a:prstGeom prst="rect">
            <a:avLst/>
          </a:prstGeom>
          <a:solidFill>
            <a:srgbClr val="4A57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A handshake in a house&#10;&#10;Description automatically generated">
            <a:extLst>
              <a:ext uri="{FF2B5EF4-FFF2-40B4-BE49-F238E27FC236}">
                <a16:creationId xmlns:a16="http://schemas.microsoft.com/office/drawing/2014/main" id="{55BD1888-1B1B-A1D6-3C6D-85B33919F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79" y="1098274"/>
            <a:ext cx="4661452" cy="4661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252DC3-6ADE-0405-2A81-CB09F97F1568}"/>
              </a:ext>
            </a:extLst>
          </p:cNvPr>
          <p:cNvSpPr txBox="1"/>
          <p:nvPr/>
        </p:nvSpPr>
        <p:spPr>
          <a:xfrm>
            <a:off x="5383698" y="1287052"/>
            <a:ext cx="657307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Suggested text:</a:t>
            </a:r>
          </a:p>
          <a:p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🛑 Don’t get scammed! Rental scams are on the rise. 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Watch out for red flags like too- high-pressure tactics. </a:t>
            </a: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Always meet the landlord or agent in person and verify the property details. 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Stay smart and rent safely! 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#RentalScams #MeetTheLandlord</a:t>
            </a:r>
          </a:p>
          <a:p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Graphic 2" descr="Arrow: Counter-clockwise curve with solid fill">
            <a:extLst>
              <a:ext uri="{FF2B5EF4-FFF2-40B4-BE49-F238E27FC236}">
                <a16:creationId xmlns:a16="http://schemas.microsoft.com/office/drawing/2014/main" id="{BB4DA28A-1ABD-09C7-ED42-6245CA1ECD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4537824">
            <a:off x="1490471" y="5561880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A7D965-F6DC-B935-D484-72B77F6E53B4}"/>
              </a:ext>
            </a:extLst>
          </p:cNvPr>
          <p:cNvSpPr txBox="1"/>
          <p:nvPr/>
        </p:nvSpPr>
        <p:spPr>
          <a:xfrm>
            <a:off x="565608" y="5853379"/>
            <a:ext cx="12066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29486"/>
                </a:solidFill>
              </a:rPr>
              <a:t>Right click and save picture</a:t>
            </a:r>
          </a:p>
        </p:txBody>
      </p:sp>
    </p:spTree>
    <p:extLst>
      <p:ext uri="{BB962C8B-B14F-4D97-AF65-F5344CB8AC3E}">
        <p14:creationId xmlns:p14="http://schemas.microsoft.com/office/powerpoint/2010/main" val="3274573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340C2D3-5EB1-0799-68F8-F38EC17D97F5}"/>
              </a:ext>
            </a:extLst>
          </p:cNvPr>
          <p:cNvSpPr/>
          <p:nvPr/>
        </p:nvSpPr>
        <p:spPr>
          <a:xfrm>
            <a:off x="0" y="0"/>
            <a:ext cx="1947672" cy="6858000"/>
          </a:xfrm>
          <a:prstGeom prst="rect">
            <a:avLst/>
          </a:prstGeom>
          <a:solidFill>
            <a:srgbClr val="4A57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BD1888-1B1B-A1D6-3C6D-85B33919F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479" y="1098274"/>
            <a:ext cx="4661452" cy="4661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252DC3-6ADE-0405-2A81-CB09F97F1568}"/>
              </a:ext>
            </a:extLst>
          </p:cNvPr>
          <p:cNvSpPr txBox="1"/>
          <p:nvPr/>
        </p:nvSpPr>
        <p:spPr>
          <a:xfrm>
            <a:off x="5383698" y="1287046"/>
            <a:ext cx="657307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Suggested text:</a:t>
            </a:r>
          </a:p>
          <a:p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🔍 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Searching for a new home? Watch out for rental scams! 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 cautious of unusually low rents, urgent requests for payment, and landlords who won’t meet in person. </a:t>
            </a: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 your homework! 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#RentalScams #ApartmentHunting #StaySafe</a:t>
            </a:r>
          </a:p>
          <a:p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Graphic 1" descr="Arrow: Counter-clockwise curve with solid fill">
            <a:extLst>
              <a:ext uri="{FF2B5EF4-FFF2-40B4-BE49-F238E27FC236}">
                <a16:creationId xmlns:a16="http://schemas.microsoft.com/office/drawing/2014/main" id="{2144F7AC-E91A-AF64-2E0F-20B42E4AA6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4537824">
            <a:off x="1490471" y="5561880"/>
            <a:ext cx="914400" cy="914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60FA0F3-7984-EC2B-9A95-A1AE3D172C69}"/>
              </a:ext>
            </a:extLst>
          </p:cNvPr>
          <p:cNvSpPr txBox="1"/>
          <p:nvPr/>
        </p:nvSpPr>
        <p:spPr>
          <a:xfrm>
            <a:off x="565608" y="5853379"/>
            <a:ext cx="12066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29486"/>
                </a:solidFill>
              </a:rPr>
              <a:t>Right click and save picture</a:t>
            </a:r>
          </a:p>
        </p:txBody>
      </p:sp>
    </p:spTree>
    <p:extLst>
      <p:ext uri="{BB962C8B-B14F-4D97-AF65-F5344CB8AC3E}">
        <p14:creationId xmlns:p14="http://schemas.microsoft.com/office/powerpoint/2010/main" val="883095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340C2D3-5EB1-0799-68F8-F38EC17D97F5}"/>
              </a:ext>
            </a:extLst>
          </p:cNvPr>
          <p:cNvSpPr/>
          <p:nvPr/>
        </p:nvSpPr>
        <p:spPr>
          <a:xfrm>
            <a:off x="0" y="0"/>
            <a:ext cx="1947672" cy="6858000"/>
          </a:xfrm>
          <a:prstGeom prst="rect">
            <a:avLst/>
          </a:prstGeom>
          <a:solidFill>
            <a:srgbClr val="4A57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BD1888-1B1B-A1D6-3C6D-85B33919F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479" y="1098274"/>
            <a:ext cx="4661452" cy="4661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252DC3-6ADE-0405-2A81-CB09F97F1568}"/>
              </a:ext>
            </a:extLst>
          </p:cNvPr>
          <p:cNvSpPr txBox="1"/>
          <p:nvPr/>
        </p:nvSpPr>
        <p:spPr>
          <a:xfrm>
            <a:off x="5383698" y="1287049"/>
            <a:ext cx="6573079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Suggested text: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🚨 Beware of rental scams.</a:t>
            </a: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Avoid upfront payments, insist on meeting the landlord in person, and always verify property details. </a:t>
            </a: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Stay safe out there!</a:t>
            </a: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#ScamAware #RentalScams #MeetTheLandlord</a:t>
            </a:r>
          </a:p>
          <a:p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Graphic 1" descr="Arrow: Counter-clockwise curve with solid fill">
            <a:extLst>
              <a:ext uri="{FF2B5EF4-FFF2-40B4-BE49-F238E27FC236}">
                <a16:creationId xmlns:a16="http://schemas.microsoft.com/office/drawing/2014/main" id="{8FF6E7FC-F7D9-738C-7125-F4A04B26CE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4537824">
            <a:off x="1490471" y="5561880"/>
            <a:ext cx="914400" cy="914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9C228B7-E756-6CF0-954D-7C9C4FF71890}"/>
              </a:ext>
            </a:extLst>
          </p:cNvPr>
          <p:cNvSpPr txBox="1"/>
          <p:nvPr/>
        </p:nvSpPr>
        <p:spPr>
          <a:xfrm>
            <a:off x="565608" y="5853379"/>
            <a:ext cx="12066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29486"/>
                </a:solidFill>
              </a:rPr>
              <a:t>Right click and save picture</a:t>
            </a:r>
          </a:p>
        </p:txBody>
      </p:sp>
    </p:spTree>
    <p:extLst>
      <p:ext uri="{BB962C8B-B14F-4D97-AF65-F5344CB8AC3E}">
        <p14:creationId xmlns:p14="http://schemas.microsoft.com/office/powerpoint/2010/main" val="3494172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340C2D3-5EB1-0799-68F8-F38EC17D97F5}"/>
              </a:ext>
            </a:extLst>
          </p:cNvPr>
          <p:cNvSpPr/>
          <p:nvPr/>
        </p:nvSpPr>
        <p:spPr>
          <a:xfrm>
            <a:off x="0" y="0"/>
            <a:ext cx="1947672" cy="6858000"/>
          </a:xfrm>
          <a:prstGeom prst="rect">
            <a:avLst/>
          </a:prstGeom>
          <a:solidFill>
            <a:srgbClr val="4A57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BD1888-1B1B-A1D6-3C6D-85B33919F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479" y="1098274"/>
            <a:ext cx="4661452" cy="4661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252DC3-6ADE-0405-2A81-CB09F97F1568}"/>
              </a:ext>
            </a:extLst>
          </p:cNvPr>
          <p:cNvSpPr txBox="1"/>
          <p:nvPr/>
        </p:nvSpPr>
        <p:spPr>
          <a:xfrm>
            <a:off x="5383698" y="1287046"/>
            <a:ext cx="657307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Suggested text:</a:t>
            </a:r>
          </a:p>
          <a:p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🚨 Beware of rental scams! 🚨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Avoid upfront payments, insist on meeting the landlord in person, and always verify property details. Stay safe out there!</a:t>
            </a: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#ScamAware #RentalScams #NoMoneyUpfront #MeetTheLandlord</a:t>
            </a:r>
          </a:p>
          <a:p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Graphic 1" descr="Arrow: Counter-clockwise curve with solid fill">
            <a:extLst>
              <a:ext uri="{FF2B5EF4-FFF2-40B4-BE49-F238E27FC236}">
                <a16:creationId xmlns:a16="http://schemas.microsoft.com/office/drawing/2014/main" id="{BF0EB25F-BFC5-752C-A0DF-4242C70A23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4537824">
            <a:off x="1490471" y="5561880"/>
            <a:ext cx="914400" cy="914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20998F1-46BE-9F0A-F99B-40C6E0B5AB55}"/>
              </a:ext>
            </a:extLst>
          </p:cNvPr>
          <p:cNvSpPr txBox="1"/>
          <p:nvPr/>
        </p:nvSpPr>
        <p:spPr>
          <a:xfrm>
            <a:off x="565608" y="5853379"/>
            <a:ext cx="12066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29486"/>
                </a:solidFill>
              </a:rPr>
              <a:t>Right click and save picture</a:t>
            </a:r>
          </a:p>
        </p:txBody>
      </p:sp>
    </p:spTree>
    <p:extLst>
      <p:ext uri="{BB962C8B-B14F-4D97-AF65-F5344CB8AC3E}">
        <p14:creationId xmlns:p14="http://schemas.microsoft.com/office/powerpoint/2010/main" val="4209448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340C2D3-5EB1-0799-68F8-F38EC17D97F5}"/>
              </a:ext>
            </a:extLst>
          </p:cNvPr>
          <p:cNvSpPr/>
          <p:nvPr/>
        </p:nvSpPr>
        <p:spPr>
          <a:xfrm>
            <a:off x="0" y="0"/>
            <a:ext cx="1947672" cy="6858000"/>
          </a:xfrm>
          <a:prstGeom prst="rect">
            <a:avLst/>
          </a:prstGeom>
          <a:solidFill>
            <a:srgbClr val="4A57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BD1888-1B1B-A1D6-3C6D-85B33919F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479" y="1098274"/>
            <a:ext cx="4661452" cy="4661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252DC3-6ADE-0405-2A81-CB09F97F1568}"/>
              </a:ext>
            </a:extLst>
          </p:cNvPr>
          <p:cNvSpPr txBox="1"/>
          <p:nvPr/>
        </p:nvSpPr>
        <p:spPr>
          <a:xfrm>
            <a:off x="5383698" y="1210848"/>
            <a:ext cx="657307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Suggested text:</a:t>
            </a:r>
          </a:p>
          <a:p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Navigating the rental market? Be aware of rental scams!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Criminals often use high end photos of properties that don’t exist, high-pressure tactics, and avoid in-person meetings. </a:t>
            </a: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Ensure you research the property, verify ownership, and use secure payment methods. 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Stay informed and protect yourself. 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#ScamAware #RentalScams #NoMoneyUpfront #MeetTheLandlord</a:t>
            </a:r>
          </a:p>
          <a:p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Graphic 1" descr="Arrow: Counter-clockwise curve with solid fill">
            <a:extLst>
              <a:ext uri="{FF2B5EF4-FFF2-40B4-BE49-F238E27FC236}">
                <a16:creationId xmlns:a16="http://schemas.microsoft.com/office/drawing/2014/main" id="{3BCBC79C-6DAA-6071-B293-A38DE9BDD8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4537824">
            <a:off x="1490471" y="5561880"/>
            <a:ext cx="914400" cy="914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7704EED-7AC2-E21F-DBC9-8C4E54190EE6}"/>
              </a:ext>
            </a:extLst>
          </p:cNvPr>
          <p:cNvSpPr txBox="1"/>
          <p:nvPr/>
        </p:nvSpPr>
        <p:spPr>
          <a:xfrm>
            <a:off x="565608" y="5853379"/>
            <a:ext cx="12066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29486"/>
                </a:solidFill>
              </a:rPr>
              <a:t>Right click and save picture</a:t>
            </a:r>
          </a:p>
        </p:txBody>
      </p:sp>
    </p:spTree>
    <p:extLst>
      <p:ext uri="{BB962C8B-B14F-4D97-AF65-F5344CB8AC3E}">
        <p14:creationId xmlns:p14="http://schemas.microsoft.com/office/powerpoint/2010/main" val="781980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340C2D3-5EB1-0799-68F8-F38EC17D97F5}"/>
              </a:ext>
            </a:extLst>
          </p:cNvPr>
          <p:cNvSpPr/>
          <p:nvPr/>
        </p:nvSpPr>
        <p:spPr>
          <a:xfrm>
            <a:off x="0" y="0"/>
            <a:ext cx="1947672" cy="6858000"/>
          </a:xfrm>
          <a:prstGeom prst="rect">
            <a:avLst/>
          </a:prstGeom>
          <a:solidFill>
            <a:srgbClr val="4A57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BD1888-1B1B-A1D6-3C6D-85B33919F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479" y="1098274"/>
            <a:ext cx="4661452" cy="4661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252DC3-6ADE-0405-2A81-CB09F97F1568}"/>
              </a:ext>
            </a:extLst>
          </p:cNvPr>
          <p:cNvSpPr txBox="1"/>
          <p:nvPr/>
        </p:nvSpPr>
        <p:spPr>
          <a:xfrm>
            <a:off x="5383698" y="1287048"/>
            <a:ext cx="6573079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Suggested text: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Are you house or flat hunting? 🏡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Look out for rental scams! Look out for pristine pictures and high-pressure tactics, and requests for unusual, potentially unprotected ways to transfer money. 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Always visit the property in person and verify the landlord's details.</a:t>
            </a: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#ScamAware #RentalScams #NoMoneyUpfront #MeetTheLandlord</a:t>
            </a:r>
          </a:p>
        </p:txBody>
      </p:sp>
      <p:pic>
        <p:nvPicPr>
          <p:cNvPr id="2" name="Graphic 1" descr="Arrow: Counter-clockwise curve with solid fill">
            <a:extLst>
              <a:ext uri="{FF2B5EF4-FFF2-40B4-BE49-F238E27FC236}">
                <a16:creationId xmlns:a16="http://schemas.microsoft.com/office/drawing/2014/main" id="{693B7694-8D69-C0CF-0180-211CFC3ADF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4537824">
            <a:off x="1490471" y="5561880"/>
            <a:ext cx="914400" cy="914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0462550-CABA-BA8B-325C-B3F9A78C0494}"/>
              </a:ext>
            </a:extLst>
          </p:cNvPr>
          <p:cNvSpPr txBox="1"/>
          <p:nvPr/>
        </p:nvSpPr>
        <p:spPr>
          <a:xfrm>
            <a:off x="565608" y="5853379"/>
            <a:ext cx="12066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29486"/>
                </a:solidFill>
              </a:rPr>
              <a:t>Right click and save picture</a:t>
            </a:r>
          </a:p>
        </p:txBody>
      </p:sp>
    </p:spTree>
    <p:extLst>
      <p:ext uri="{BB962C8B-B14F-4D97-AF65-F5344CB8AC3E}">
        <p14:creationId xmlns:p14="http://schemas.microsoft.com/office/powerpoint/2010/main" val="598739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340C2D3-5EB1-0799-68F8-F38EC17D97F5}"/>
              </a:ext>
            </a:extLst>
          </p:cNvPr>
          <p:cNvSpPr/>
          <p:nvPr/>
        </p:nvSpPr>
        <p:spPr>
          <a:xfrm>
            <a:off x="0" y="0"/>
            <a:ext cx="1947672" cy="6858000"/>
          </a:xfrm>
          <a:prstGeom prst="rect">
            <a:avLst/>
          </a:prstGeom>
          <a:solidFill>
            <a:srgbClr val="4A57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BD1888-1B1B-A1D6-3C6D-85B33919F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479" y="1098274"/>
            <a:ext cx="4661452" cy="4661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252DC3-6ADE-0405-2A81-CB09F97F1568}"/>
              </a:ext>
            </a:extLst>
          </p:cNvPr>
          <p:cNvSpPr txBox="1"/>
          <p:nvPr/>
        </p:nvSpPr>
        <p:spPr>
          <a:xfrm>
            <a:off x="5383698" y="1287043"/>
            <a:ext cx="6573079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Suggested text:</a:t>
            </a:r>
          </a:p>
          <a:p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📢 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Renting a new place? Avoid rental scams! 🚫🔍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Research the property and landlord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Avoid upfront payments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Always visit the property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Verify ownership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Use reputable rental platforms.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Stay safe!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#RentalScams #NoMoneyUpfront #MeetTheLandlord</a:t>
            </a:r>
          </a:p>
        </p:txBody>
      </p:sp>
      <p:pic>
        <p:nvPicPr>
          <p:cNvPr id="2" name="Graphic 1" descr="Arrow: Counter-clockwise curve with solid fill">
            <a:extLst>
              <a:ext uri="{FF2B5EF4-FFF2-40B4-BE49-F238E27FC236}">
                <a16:creationId xmlns:a16="http://schemas.microsoft.com/office/drawing/2014/main" id="{7856685A-9199-5A2C-4144-5DB5893D3A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4537824">
            <a:off x="1490471" y="5561880"/>
            <a:ext cx="914400" cy="914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C33DC28-A0FB-79F4-027C-012B977CC2CF}"/>
              </a:ext>
            </a:extLst>
          </p:cNvPr>
          <p:cNvSpPr txBox="1"/>
          <p:nvPr/>
        </p:nvSpPr>
        <p:spPr>
          <a:xfrm>
            <a:off x="565608" y="5853379"/>
            <a:ext cx="12066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29486"/>
                </a:solidFill>
              </a:rPr>
              <a:t>Right click and save picture</a:t>
            </a:r>
          </a:p>
        </p:txBody>
      </p:sp>
    </p:spTree>
    <p:extLst>
      <p:ext uri="{BB962C8B-B14F-4D97-AF65-F5344CB8AC3E}">
        <p14:creationId xmlns:p14="http://schemas.microsoft.com/office/powerpoint/2010/main" val="3034186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340C2D3-5EB1-0799-68F8-F38EC17D97F5}"/>
              </a:ext>
            </a:extLst>
          </p:cNvPr>
          <p:cNvSpPr/>
          <p:nvPr/>
        </p:nvSpPr>
        <p:spPr>
          <a:xfrm>
            <a:off x="0" y="0"/>
            <a:ext cx="1947672" cy="6858000"/>
          </a:xfrm>
          <a:prstGeom prst="rect">
            <a:avLst/>
          </a:prstGeom>
          <a:solidFill>
            <a:srgbClr val="4A57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BD1888-1B1B-A1D6-3C6D-85B33919F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479" y="1098274"/>
            <a:ext cx="4661452" cy="4661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252DC3-6ADE-0405-2A81-CB09F97F1568}"/>
              </a:ext>
            </a:extLst>
          </p:cNvPr>
          <p:cNvSpPr txBox="1"/>
          <p:nvPr/>
        </p:nvSpPr>
        <p:spPr>
          <a:xfrm>
            <a:off x="5542722" y="1098274"/>
            <a:ext cx="6573079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Suggested text:</a:t>
            </a:r>
          </a:p>
          <a:p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🕵️‍♂️ Don’t get caught in a rental scam! 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Always visit the property in person, verify ownership, and use reputable platforms. High-pressure tactics and vague listings are red flags.</a:t>
            </a: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Protect yourself!</a:t>
            </a: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#ScamAware #RentalScams #NoMoneyUpfront #MeetTheLandlord</a:t>
            </a:r>
          </a:p>
        </p:txBody>
      </p:sp>
      <p:pic>
        <p:nvPicPr>
          <p:cNvPr id="2" name="Graphic 1" descr="Arrow: Counter-clockwise curve with solid fill">
            <a:extLst>
              <a:ext uri="{FF2B5EF4-FFF2-40B4-BE49-F238E27FC236}">
                <a16:creationId xmlns:a16="http://schemas.microsoft.com/office/drawing/2014/main" id="{9C9AD8B6-6ABC-B5EE-D568-F81BAF68E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4537824">
            <a:off x="1490471" y="5561880"/>
            <a:ext cx="914400" cy="914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7AA6CB7-E22C-20CF-BE5B-3BCC7571B1B9}"/>
              </a:ext>
            </a:extLst>
          </p:cNvPr>
          <p:cNvSpPr txBox="1"/>
          <p:nvPr/>
        </p:nvSpPr>
        <p:spPr>
          <a:xfrm>
            <a:off x="565608" y="5853379"/>
            <a:ext cx="12066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29486"/>
                </a:solidFill>
              </a:rPr>
              <a:t>Right click and save picture</a:t>
            </a:r>
          </a:p>
        </p:txBody>
      </p:sp>
    </p:spTree>
    <p:extLst>
      <p:ext uri="{BB962C8B-B14F-4D97-AF65-F5344CB8AC3E}">
        <p14:creationId xmlns:p14="http://schemas.microsoft.com/office/powerpoint/2010/main" val="5530887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340C2D3-5EB1-0799-68F8-F38EC17D97F5}"/>
              </a:ext>
            </a:extLst>
          </p:cNvPr>
          <p:cNvSpPr/>
          <p:nvPr/>
        </p:nvSpPr>
        <p:spPr>
          <a:xfrm>
            <a:off x="0" y="0"/>
            <a:ext cx="1947672" cy="6858000"/>
          </a:xfrm>
          <a:prstGeom prst="rect">
            <a:avLst/>
          </a:prstGeom>
          <a:solidFill>
            <a:srgbClr val="4A57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BD1888-1B1B-A1D6-3C6D-85B33919F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479" y="1098274"/>
            <a:ext cx="4661452" cy="4661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252DC3-6ADE-0405-2A81-CB09F97F1568}"/>
              </a:ext>
            </a:extLst>
          </p:cNvPr>
          <p:cNvSpPr txBox="1"/>
          <p:nvPr/>
        </p:nvSpPr>
        <p:spPr>
          <a:xfrm>
            <a:off x="5390324" y="1200029"/>
            <a:ext cx="6573079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Suggested text:</a:t>
            </a:r>
          </a:p>
          <a:p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Hunting for a new home?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Use reputable rental platforms.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Check landlord out and verify ownership.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Don’t pay before you see the property and when you do, pay rent securely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Make sure you find out which deposit protection company they use – you should get confirmation that your money is protected.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#ScamAware #RentalScams #NoMoneyUpfront #MeetTheLandlord</a:t>
            </a:r>
          </a:p>
        </p:txBody>
      </p:sp>
      <p:pic>
        <p:nvPicPr>
          <p:cNvPr id="2" name="Graphic 1" descr="Arrow: Counter-clockwise curve with solid fill">
            <a:extLst>
              <a:ext uri="{FF2B5EF4-FFF2-40B4-BE49-F238E27FC236}">
                <a16:creationId xmlns:a16="http://schemas.microsoft.com/office/drawing/2014/main" id="{E854C4BD-863A-5E7A-877D-EA0C3EB75B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4537824">
            <a:off x="1490471" y="5561880"/>
            <a:ext cx="914400" cy="914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8912F1-5FAD-DB89-454C-4501BB7C5FD4}"/>
              </a:ext>
            </a:extLst>
          </p:cNvPr>
          <p:cNvSpPr txBox="1"/>
          <p:nvPr/>
        </p:nvSpPr>
        <p:spPr>
          <a:xfrm>
            <a:off x="565608" y="5853379"/>
            <a:ext cx="12066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29486"/>
                </a:solidFill>
              </a:rPr>
              <a:t>Right click and save picture</a:t>
            </a:r>
          </a:p>
        </p:txBody>
      </p:sp>
    </p:spTree>
    <p:extLst>
      <p:ext uri="{BB962C8B-B14F-4D97-AF65-F5344CB8AC3E}">
        <p14:creationId xmlns:p14="http://schemas.microsoft.com/office/powerpoint/2010/main" val="37011022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B5C51-8516-AD16-1865-441DE188FC4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275114" y="1690688"/>
            <a:ext cx="9535886" cy="4351338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For more information or to talk to us about this or any other campaign please contact us.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 err="1"/>
              <a:t>info</a:t>
            </a:r>
            <a:r>
              <a:rPr lang="en-GB" b="1" err="1"/>
              <a:t>@</a:t>
            </a:r>
            <a:r>
              <a:rPr lang="en-GB" b="1"/>
              <a:t>consumerfriend.org.uk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8986190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930</Words>
  <Application>Microsoft Office PowerPoint</Application>
  <PresentationFormat>Widescreen</PresentationFormat>
  <Paragraphs>128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Aptos</vt:lpstr>
      <vt:lpstr>Arial</vt:lpstr>
      <vt:lpstr>Open sans</vt:lpstr>
      <vt:lpstr>Office Theme</vt:lpstr>
      <vt:lpstr>Rental scams campaign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Harry Carter</dc:creator>
  <cp:lastModifiedBy>Harry Carter</cp:lastModifiedBy>
  <cp:revision>3</cp:revision>
  <dcterms:created xsi:type="dcterms:W3CDTF">2024-07-16T10:21:38Z</dcterms:created>
  <dcterms:modified xsi:type="dcterms:W3CDTF">2024-07-17T18:26:02Z</dcterms:modified>
</cp:coreProperties>
</file>